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Default Extension="mpeg" ContentType="vide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41"/>
  </p:notesMasterIdLst>
  <p:handoutMasterIdLst>
    <p:handoutMasterId r:id="rId42"/>
  </p:handoutMasterIdLst>
  <p:sldIdLst>
    <p:sldId id="345" r:id="rId3"/>
    <p:sldId id="346" r:id="rId4"/>
    <p:sldId id="349" r:id="rId5"/>
    <p:sldId id="347" r:id="rId6"/>
    <p:sldId id="348" r:id="rId7"/>
    <p:sldId id="350" r:id="rId8"/>
    <p:sldId id="351" r:id="rId9"/>
    <p:sldId id="372" r:id="rId10"/>
    <p:sldId id="373" r:id="rId11"/>
    <p:sldId id="374" r:id="rId12"/>
    <p:sldId id="352" r:id="rId13"/>
    <p:sldId id="355" r:id="rId14"/>
    <p:sldId id="353" r:id="rId15"/>
    <p:sldId id="354" r:id="rId16"/>
    <p:sldId id="356" r:id="rId17"/>
    <p:sldId id="358" r:id="rId18"/>
    <p:sldId id="359" r:id="rId19"/>
    <p:sldId id="360" r:id="rId20"/>
    <p:sldId id="362" r:id="rId21"/>
    <p:sldId id="363" r:id="rId22"/>
    <p:sldId id="357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5" r:id="rId32"/>
    <p:sldId id="376" r:id="rId33"/>
    <p:sldId id="378" r:id="rId34"/>
    <p:sldId id="379" r:id="rId35"/>
    <p:sldId id="383" r:id="rId36"/>
    <p:sldId id="381" r:id="rId37"/>
    <p:sldId id="382" r:id="rId38"/>
    <p:sldId id="380" r:id="rId39"/>
    <p:sldId id="37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000FF"/>
    <a:srgbClr val="000000"/>
    <a:srgbClr val="99CC00"/>
    <a:srgbClr val="666633"/>
    <a:srgbClr val="CCCC00"/>
    <a:srgbClr val="B2B2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1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31F9BF-A851-4BC8-8E14-03758FE67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3255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124A1B-C547-42F5-BBAF-3B6615871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6648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A570D9-EE82-4D02-A2AF-D232DC20AA75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058BDB-5235-4A29-99F0-C6C02977E4B9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869CE5-3E02-43D3-88EF-2BC3C500BFED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FD6081-B594-456C-B1BB-E4F8AFD0909F}" type="slidenum">
              <a:rPr lang="en-US" sz="1200" smtClean="0"/>
              <a:pPr eaLnBrk="1" hangingPunct="1"/>
              <a:t>12</a:t>
            </a:fld>
            <a:endParaRPr lang="en-US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852FE6-E2EF-4445-82CE-6E6AC85A3F59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50A671-7F1B-4CC5-84C1-41E1D839C92D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C99A0E-255C-45D7-B347-0BBFF2D32977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FED181-C424-4E07-BD8D-29E78E1FC3DA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5BE26B-2E5C-49B5-85A2-5FC37AC00877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CFF060-D333-4A19-A7FA-762DD35395F0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CDE1F6-6443-400A-9D55-318C1330650E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3E43DC-7AE7-40D3-BC50-3D9820C25E97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BFA12D-7508-4B1A-A070-C995EBEF267F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1AFC32-D40D-49CE-A902-CA7132FFFA9D}" type="slidenum">
              <a:rPr lang="en-US" sz="1200" smtClean="0"/>
              <a:pPr eaLnBrk="1" hangingPunct="1"/>
              <a:t>21</a:t>
            </a:fld>
            <a:endParaRPr lang="en-US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336B19-016A-4A13-9369-AF3A21AC1CAD}" type="slidenum">
              <a:rPr lang="en-US" sz="1200" smtClean="0"/>
              <a:pPr eaLnBrk="1" hangingPunct="1"/>
              <a:t>22</a:t>
            </a:fld>
            <a:endParaRPr 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68717B-87E4-4F7A-9E7F-0DF8C753DB46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534C33-93A7-4FC9-ADF8-0D3907F1A7BE}" type="slidenum">
              <a:rPr lang="en-US" sz="1200" smtClean="0"/>
              <a:pPr eaLnBrk="1" hangingPunct="1"/>
              <a:t>24</a:t>
            </a:fld>
            <a:endParaRPr 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E61FF8-76E0-4363-939E-530B0F876BE4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78CC16-44EB-4B66-9A76-E1FCFE995C77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B9A562-3759-4A5B-8E54-80FB1FF5BAA7}" type="slidenum">
              <a:rPr lang="en-US" sz="1200" smtClean="0"/>
              <a:pPr eaLnBrk="1" hangingPunct="1"/>
              <a:t>27</a:t>
            </a:fld>
            <a:endParaRPr 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2D333D-5CCE-4978-BF28-F26922013E60}" type="slidenum">
              <a:rPr lang="en-US" sz="1200" smtClean="0"/>
              <a:pPr eaLnBrk="1" hangingPunct="1"/>
              <a:t>28</a:t>
            </a:fld>
            <a:endParaRPr lang="en-US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DC4A46-2EEE-4387-AEA5-3F3D27A20F4E}" type="slidenum">
              <a:rPr lang="en-US" sz="1200" smtClean="0"/>
              <a:pPr eaLnBrk="1" hangingPunct="1"/>
              <a:t>29</a:t>
            </a:fld>
            <a:endParaRPr lang="en-U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949359-E25A-4A4C-8183-88276DCEEF54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3FC79E-6EBB-41AB-A181-A5D0C6630BFC}" type="slidenum">
              <a:rPr lang="en-US" sz="1200" smtClean="0"/>
              <a:pPr eaLnBrk="1" hangingPunct="1"/>
              <a:t>30</a:t>
            </a:fld>
            <a:endParaRPr lang="en-US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583149-D8C9-427E-AA52-77CE943B918D}" type="slidenum">
              <a:rPr lang="en-US" sz="1200" smtClean="0"/>
              <a:pPr eaLnBrk="1" hangingPunct="1"/>
              <a:t>31</a:t>
            </a:fld>
            <a:endParaRPr lang="en-US" sz="12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D140C6-F53E-4C81-BB7D-B74813BA5DD9}" type="slidenum">
              <a:rPr lang="en-US" sz="1200" smtClean="0"/>
              <a:pPr eaLnBrk="1" hangingPunct="1"/>
              <a:t>32</a:t>
            </a:fld>
            <a:endParaRPr lang="en-US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68DB6F-E90B-43BF-8193-CBE4680840B8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6B19C7-DEE5-4B40-BB90-628D87038D03}" type="slidenum">
              <a:rPr lang="en-US" sz="1200" smtClean="0"/>
              <a:pPr eaLnBrk="1" hangingPunct="1"/>
              <a:t>34</a:t>
            </a:fld>
            <a:endParaRPr 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11E41A-7CB8-4AC3-B5C3-98511199A2E1}" type="slidenum">
              <a:rPr lang="en-US" sz="1200" smtClean="0"/>
              <a:pPr eaLnBrk="1" hangingPunct="1"/>
              <a:t>35</a:t>
            </a:fld>
            <a:endParaRPr lang="en-US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49B618-92C4-4930-A742-8C4566061A48}" type="slidenum">
              <a:rPr lang="en-US" sz="1200" smtClean="0"/>
              <a:pPr eaLnBrk="1" hangingPunct="1"/>
              <a:t>36</a:t>
            </a:fld>
            <a:endParaRPr lang="en-US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8BE42D-7BF2-48BF-9505-20A2CEDFBC21}" type="slidenum">
              <a:rPr lang="en-US" sz="1200" smtClean="0"/>
              <a:pPr eaLnBrk="1" hangingPunct="1"/>
              <a:t>37</a:t>
            </a:fld>
            <a:endParaRPr lang="en-U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5FC254-E660-4FBF-97AF-91577BC9F33B}" type="slidenum">
              <a:rPr lang="en-US" sz="1200" smtClean="0"/>
              <a:pPr eaLnBrk="1" hangingPunct="1"/>
              <a:t>38</a:t>
            </a:fld>
            <a:endParaRPr 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45CF2F-363D-4495-BBDE-709078C9C0F2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CB2FB9-23E2-4AE7-9041-EAB307F5DE6C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001A4F-1518-419B-A5C2-2CE3679029A5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35DD98-F610-4FF1-B068-B5477FF4E7F6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326DFF-A960-4BA5-B119-D23DA6186C12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1D1BAC-F18D-4125-B10F-686B2BD38E0F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67000" y="3810000"/>
            <a:ext cx="6477000" cy="533400"/>
          </a:xfrm>
          <a:prstGeom prst="rect">
            <a:avLst/>
          </a:prstGeom>
          <a:solidFill>
            <a:srgbClr val="00008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67000" y="2743200"/>
            <a:ext cx="6477000" cy="914400"/>
          </a:xfrm>
          <a:prstGeom prst="rect">
            <a:avLst/>
          </a:prstGeom>
          <a:solidFill>
            <a:srgbClr val="00008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00" y="2743200"/>
            <a:ext cx="6477000" cy="9144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810000"/>
            <a:ext cx="647700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936142054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6123596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1336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48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5274468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4090549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30E9-6CE8-4894-A77A-0208717D1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314781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05C-02B2-4D30-AAC4-015947ECF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918948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6549-A448-4CCC-9218-B6D90FC50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240904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D59B-57D0-47F8-B3FD-5F7E7EBF9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206399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3C0A6-DAE3-493B-B11D-ABEBC3E74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793011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E9458-E36E-428A-AE28-A3EE9EE67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3714324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58E9A-6FB3-4E60-A9FA-30029C506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6501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365211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9B384-E70D-4400-AD27-6BB99E372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706611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48398-5D9E-43AA-8AB0-017A0928E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603274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F09B7-A2ED-47D3-A4BB-F6433FA84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783307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7EBA3-982A-46E3-99F5-FC6EB4705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70657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3205135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645101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774417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464805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109726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3280506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01522534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rgbClr val="00008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04800" y="1524000"/>
            <a:ext cx="8534400" cy="5029200"/>
          </a:xfrm>
          <a:prstGeom prst="rect">
            <a:avLst/>
          </a:prstGeom>
          <a:solidFill>
            <a:srgbClr val="000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304800" y="304800"/>
            <a:ext cx="8534400" cy="1066800"/>
          </a:xfrm>
          <a:prstGeom prst="rect">
            <a:avLst/>
          </a:prstGeom>
          <a:solidFill>
            <a:srgbClr val="000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1A5B2EE-6307-497D-B6BC-A9F64107C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2.mpeg"/><Relationship Id="rId5" Type="http://schemas.openxmlformats.org/officeDocument/2006/relationships/image" Target="../media/image5.png"/><Relationship Id="rId4" Type="http://schemas.microsoft.com/office/2007/relationships/media" Target="../media/media2.m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1.mpeg"/><Relationship Id="rId5" Type="http://schemas.openxmlformats.org/officeDocument/2006/relationships/image" Target="../media/image7.png"/><Relationship Id="rId4" Type="http://schemas.microsoft.com/office/2007/relationships/media" Target="../media/media1.m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3.mpeg"/><Relationship Id="rId5" Type="http://schemas.openxmlformats.org/officeDocument/2006/relationships/image" Target="../media/image8.png"/><Relationship Id="rId4" Type="http://schemas.microsoft.com/office/2007/relationships/media" Target="../media/media3.m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4.mpeg"/><Relationship Id="rId5" Type="http://schemas.openxmlformats.org/officeDocument/2006/relationships/image" Target="../media/image9.png"/><Relationship Id="rId4" Type="http://schemas.microsoft.com/office/2007/relationships/media" Target="../media/media4.m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5.mpeg"/><Relationship Id="rId5" Type="http://schemas.openxmlformats.org/officeDocument/2006/relationships/image" Target="../media/image10.png"/><Relationship Id="rId4" Type="http://schemas.microsoft.com/office/2007/relationships/media" Target="../media/media5.m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news/specials/hurricane/ap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earners.gsfc.nasa.gov/mediaviewer/sat_supe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Violent Weather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Tropical Cyclones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Formation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Most Tropical Disturbances </a:t>
            </a:r>
            <a:r>
              <a:rPr lang="en-US" dirty="0" smtClean="0">
                <a:solidFill>
                  <a:srgbClr val="FFFF00"/>
                </a:solidFill>
              </a:rPr>
              <a:t>dissipate</a:t>
            </a:r>
            <a:r>
              <a:rPr lang="en-US" dirty="0" smtClean="0"/>
              <a:t> prior to ever becoming organized Low’s</a:t>
            </a:r>
          </a:p>
          <a:p>
            <a:pPr lvl="1" eaLnBrk="1" hangingPunct="1">
              <a:defRPr/>
            </a:pPr>
            <a:r>
              <a:rPr lang="en-US" dirty="0" smtClean="0"/>
              <a:t>However, a small fraction will become Tropical Depressions</a:t>
            </a:r>
          </a:p>
          <a:p>
            <a:pPr lvl="1" eaLnBrk="1" hangingPunct="1">
              <a:defRPr/>
            </a:pPr>
            <a:r>
              <a:rPr lang="en-US" dirty="0" smtClean="0"/>
              <a:t>Of these Depressions, a </a:t>
            </a:r>
            <a:r>
              <a:rPr lang="en-US" dirty="0" smtClean="0"/>
              <a:t>smaller </a:t>
            </a:r>
            <a:r>
              <a:rPr lang="en-US" dirty="0" smtClean="0"/>
              <a:t>fraction will become a Tropical Storm</a:t>
            </a:r>
          </a:p>
          <a:p>
            <a:pPr lvl="1" eaLnBrk="1" hangingPunct="1">
              <a:defRPr/>
            </a:pPr>
            <a:r>
              <a:rPr lang="en-US" dirty="0" smtClean="0"/>
              <a:t>And of these, an </a:t>
            </a:r>
            <a:r>
              <a:rPr lang="en-US" smtClean="0"/>
              <a:t>even </a:t>
            </a:r>
            <a:r>
              <a:rPr lang="en-US" smtClean="0"/>
              <a:t>smaller </a:t>
            </a:r>
            <a:r>
              <a:rPr lang="en-US" dirty="0" smtClean="0"/>
              <a:t>fraction will become Hurricanes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Pre-Requisites for Formation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Vast quantities of </a:t>
            </a:r>
            <a:r>
              <a:rPr lang="en-US" sz="3600" dirty="0" smtClean="0">
                <a:solidFill>
                  <a:srgbClr val="FFFF00"/>
                </a:solidFill>
              </a:rPr>
              <a:t>fuel</a:t>
            </a:r>
            <a:r>
              <a:rPr lang="en-US" sz="3600" dirty="0" smtClean="0"/>
              <a:t> are required to power the internal ‘engine’ of a Tropical Cyclone</a:t>
            </a:r>
          </a:p>
          <a:p>
            <a:pPr lvl="1" eaLnBrk="1" hangingPunct="1">
              <a:defRPr/>
            </a:pPr>
            <a:r>
              <a:rPr lang="en-US" sz="3200" dirty="0" smtClean="0"/>
              <a:t>This fuel takes the form of </a:t>
            </a:r>
            <a:r>
              <a:rPr lang="en-US" sz="3200" dirty="0" smtClean="0">
                <a:solidFill>
                  <a:srgbClr val="FFFF00"/>
                </a:solidFill>
              </a:rPr>
              <a:t>warm</a:t>
            </a:r>
            <a:r>
              <a:rPr lang="en-US" sz="3200" dirty="0" smtClean="0"/>
              <a:t> ocean waters</a:t>
            </a:r>
          </a:p>
          <a:p>
            <a:pPr lvl="1" eaLnBrk="1" hangingPunct="1">
              <a:defRPr/>
            </a:pPr>
            <a:r>
              <a:rPr lang="en-US" sz="3200" dirty="0" smtClean="0"/>
              <a:t>Specifically, water of at least 27 °C (80 °F) at a depth of several meters</a:t>
            </a:r>
          </a:p>
          <a:p>
            <a:pPr lvl="2" eaLnBrk="1" hangingPunct="1">
              <a:defRPr/>
            </a:pPr>
            <a:r>
              <a:rPr lang="en-US" sz="2800" dirty="0" smtClean="0"/>
              <a:t>Such temperatures are found below about 20° latitude N &amp; 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Pre-Requisites for Formation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The </a:t>
            </a:r>
            <a:r>
              <a:rPr lang="en-US" sz="3600" dirty="0" err="1" smtClean="0">
                <a:solidFill>
                  <a:srgbClr val="FFFF00"/>
                </a:solidFill>
              </a:rPr>
              <a:t>Coriolis</a:t>
            </a:r>
            <a:r>
              <a:rPr lang="en-US" sz="3600" dirty="0" smtClean="0"/>
              <a:t> Force is also a pre-requisite for the formation of Tropical Cyclones</a:t>
            </a:r>
          </a:p>
          <a:p>
            <a:pPr lvl="1" eaLnBrk="1" hangingPunct="1">
              <a:defRPr/>
            </a:pPr>
            <a:r>
              <a:rPr lang="en-US" sz="3200" dirty="0" smtClean="0"/>
              <a:t>This provides the rotation required to maintain the surface low</a:t>
            </a:r>
          </a:p>
          <a:p>
            <a:pPr lvl="1" eaLnBrk="1" hangingPunct="1">
              <a:defRPr/>
            </a:pPr>
            <a:r>
              <a:rPr lang="en-US" sz="3200" dirty="0" smtClean="0"/>
              <a:t>Thus, formation will not occur between </a:t>
            </a:r>
            <a:br>
              <a:rPr lang="en-US" sz="3200" dirty="0" smtClean="0"/>
            </a:br>
            <a:r>
              <a:rPr lang="en-US" sz="3200" dirty="0" smtClean="0"/>
              <a:t>0 &amp; 5° N &amp; 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Pre-Requisites for Formation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Convectional</a:t>
            </a:r>
            <a:r>
              <a:rPr lang="en-US" sz="3600" dirty="0" smtClean="0"/>
              <a:t> Uplift</a:t>
            </a:r>
          </a:p>
          <a:p>
            <a:pPr lvl="1" eaLnBrk="1" hangingPunct="1">
              <a:defRPr/>
            </a:pPr>
            <a:r>
              <a:rPr lang="en-US" sz="3200" dirty="0" smtClean="0"/>
              <a:t>Atmospheric conditions must be sufficiently unstable to permit buoyancy</a:t>
            </a:r>
          </a:p>
          <a:p>
            <a:pPr lvl="2" eaLnBrk="1" hangingPunct="1">
              <a:defRPr/>
            </a:pPr>
            <a:r>
              <a:rPr lang="en-US" sz="2800" dirty="0" smtClean="0"/>
              <a:t>Along the eastern fringes of oceans, cold currents inhibit such conditions. </a:t>
            </a:r>
          </a:p>
          <a:p>
            <a:pPr lvl="1" eaLnBrk="1" hangingPunct="1">
              <a:defRPr/>
            </a:pPr>
            <a:r>
              <a:rPr lang="en-US" sz="3200" dirty="0" smtClean="0"/>
              <a:t>Thus most uplift occurs in the </a:t>
            </a:r>
            <a:r>
              <a:rPr lang="en-US" sz="3200" i="1" dirty="0" smtClean="0"/>
              <a:t>western</a:t>
            </a:r>
            <a:r>
              <a:rPr lang="en-US" sz="3200" dirty="0" smtClean="0"/>
              <a:t> basins of oceans</a:t>
            </a:r>
          </a:p>
          <a:p>
            <a:pPr eaLnBrk="1" hangingPunct="1">
              <a:defRPr/>
            </a:pPr>
            <a:r>
              <a:rPr lang="en-US" sz="3600" dirty="0" smtClean="0"/>
              <a:t>Weak Upper Level Winds</a:t>
            </a:r>
          </a:p>
          <a:p>
            <a:pPr lvl="1" eaLnBrk="1" hangingPunct="1">
              <a:defRPr/>
            </a:pPr>
            <a:r>
              <a:rPr lang="en-US" sz="3200" dirty="0" smtClean="0"/>
              <a:t>No wind </a:t>
            </a:r>
            <a:r>
              <a:rPr lang="en-US" sz="3200" dirty="0" smtClean="0">
                <a:solidFill>
                  <a:srgbClr val="FFFF00"/>
                </a:solidFill>
              </a:rPr>
              <a:t>shear</a:t>
            </a:r>
            <a:r>
              <a:rPr lang="en-US" sz="3200" dirty="0" smtClean="0"/>
              <a:t>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tc_basi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3886200"/>
            <a:ext cx="2209800" cy="1152525"/>
            <a:chOff x="192" y="2304"/>
            <a:chExt cx="1392" cy="726"/>
          </a:xfrm>
        </p:grpSpPr>
        <p:sp>
          <p:nvSpPr>
            <p:cNvPr id="18446" name="Line 7"/>
            <p:cNvSpPr>
              <a:spLocks noChangeShapeType="1"/>
            </p:cNvSpPr>
            <p:nvPr/>
          </p:nvSpPr>
          <p:spPr bwMode="auto">
            <a:xfrm flipH="1" flipV="1">
              <a:off x="864" y="2448"/>
              <a:ext cx="144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8"/>
            <p:cNvSpPr>
              <a:spLocks noChangeShapeType="1"/>
            </p:cNvSpPr>
            <p:nvPr/>
          </p:nvSpPr>
          <p:spPr bwMode="auto">
            <a:xfrm flipV="1">
              <a:off x="1152" y="2304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54" name="Text Box 6"/>
            <p:cNvSpPr txBox="1">
              <a:spLocks noChangeArrowheads="1"/>
            </p:cNvSpPr>
            <p:nvPr/>
          </p:nvSpPr>
          <p:spPr bwMode="auto">
            <a:xfrm>
              <a:off x="192" y="2736"/>
              <a:ext cx="1056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Hurricanes 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391400" y="2743200"/>
            <a:ext cx="1524000" cy="990600"/>
            <a:chOff x="7391400" y="2743200"/>
            <a:chExt cx="1524000" cy="990600"/>
          </a:xfrm>
        </p:grpSpPr>
        <p:sp>
          <p:nvSpPr>
            <p:cNvPr id="18444" name="Line 15"/>
            <p:cNvSpPr>
              <a:spLocks noChangeShapeType="1"/>
            </p:cNvSpPr>
            <p:nvPr/>
          </p:nvSpPr>
          <p:spPr bwMode="auto">
            <a:xfrm>
              <a:off x="8382000" y="3124200"/>
              <a:ext cx="7620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4" name="Text Box 16"/>
            <p:cNvSpPr txBox="1">
              <a:spLocks noChangeArrowheads="1"/>
            </p:cNvSpPr>
            <p:nvPr/>
          </p:nvSpPr>
          <p:spPr bwMode="auto">
            <a:xfrm>
              <a:off x="7391400" y="2743200"/>
              <a:ext cx="15240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Typhoons </a:t>
              </a:r>
            </a:p>
          </p:txBody>
        </p:sp>
      </p:grpSp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1752600" y="152400"/>
            <a:ext cx="56388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Tropical Cyclone Formation Basins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096000" y="4114800"/>
            <a:ext cx="2667000" cy="1914525"/>
            <a:chOff x="6096000" y="4114800"/>
            <a:chExt cx="2667000" cy="1914525"/>
          </a:xfrm>
        </p:grpSpPr>
        <p:sp>
          <p:nvSpPr>
            <p:cNvPr id="18439" name="Line 14"/>
            <p:cNvSpPr>
              <a:spLocks noChangeShapeType="1"/>
            </p:cNvSpPr>
            <p:nvPr/>
          </p:nvSpPr>
          <p:spPr bwMode="auto">
            <a:xfrm flipH="1" flipV="1">
              <a:off x="6096000" y="4114800"/>
              <a:ext cx="914400" cy="1524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40" name="Group 18"/>
            <p:cNvGrpSpPr>
              <a:grpSpLocks/>
            </p:cNvGrpSpPr>
            <p:nvPr/>
          </p:nvGrpSpPr>
          <p:grpSpPr bwMode="auto">
            <a:xfrm>
              <a:off x="6858000" y="4800600"/>
              <a:ext cx="1905000" cy="1228725"/>
              <a:chOff x="4320" y="2880"/>
              <a:chExt cx="1200" cy="774"/>
            </a:xfrm>
          </p:grpSpPr>
          <p:sp>
            <p:nvSpPr>
              <p:cNvPr id="18441" name="Line 11"/>
              <p:cNvSpPr>
                <a:spLocks noChangeShapeType="1"/>
              </p:cNvSpPr>
              <p:nvPr/>
            </p:nvSpPr>
            <p:spPr bwMode="auto">
              <a:xfrm flipH="1" flipV="1">
                <a:off x="4320" y="2880"/>
                <a:ext cx="240" cy="5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" name="Line 12"/>
              <p:cNvSpPr>
                <a:spLocks noChangeShapeType="1"/>
              </p:cNvSpPr>
              <p:nvPr/>
            </p:nvSpPr>
            <p:spPr bwMode="auto">
              <a:xfrm flipV="1">
                <a:off x="5088" y="2976"/>
                <a:ext cx="432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61" name="Text Box 13"/>
              <p:cNvSpPr txBox="1">
                <a:spLocks noChangeArrowheads="1"/>
              </p:cNvSpPr>
              <p:nvPr/>
            </p:nvSpPr>
            <p:spPr bwMode="auto">
              <a:xfrm>
                <a:off x="4368" y="3360"/>
                <a:ext cx="864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Cyclones </a:t>
                </a: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We’ve established that convectional uplift causes the Thermal </a:t>
            </a:r>
            <a:r>
              <a:rPr lang="en-US" dirty="0" smtClean="0">
                <a:solidFill>
                  <a:srgbClr val="FFFF00"/>
                </a:solidFill>
              </a:rPr>
              <a:t>Low</a:t>
            </a:r>
            <a:r>
              <a:rPr lang="en-US" dirty="0" smtClean="0"/>
              <a:t> Pressure of Tropical Cyclones.</a:t>
            </a:r>
          </a:p>
          <a:p>
            <a:pPr lvl="1" eaLnBrk="1" hangingPunct="1">
              <a:defRPr/>
            </a:pPr>
            <a:r>
              <a:rPr lang="en-US" dirty="0" smtClean="0"/>
              <a:t>This, of course, draws surface air toward the center of the storm (the eye) in a cyclonic pattern (counter-clockwise in the NH)</a:t>
            </a:r>
          </a:p>
          <a:p>
            <a:pPr eaLnBrk="1" hangingPunct="1">
              <a:defRPr/>
            </a:pPr>
            <a:r>
              <a:rPr lang="en-US" dirty="0" smtClean="0"/>
              <a:t>However, the pattern of this flow is NOT that of a </a:t>
            </a:r>
            <a:r>
              <a:rPr lang="en-US" dirty="0" smtClean="0">
                <a:solidFill>
                  <a:srgbClr val="FFFF00"/>
                </a:solidFill>
              </a:rPr>
              <a:t>UNIFORM</a:t>
            </a:r>
            <a:r>
              <a:rPr lang="en-US" dirty="0" smtClean="0"/>
              <a:t> convective cell.</a:t>
            </a:r>
          </a:p>
          <a:p>
            <a:pPr lvl="1" eaLnBrk="1" hangingPunct="1">
              <a:defRPr/>
            </a:pPr>
            <a:r>
              <a:rPr lang="en-US" dirty="0" smtClean="0"/>
              <a:t>Instead, Tropical Cyclones are comprised of a series of Thunderstorms that spiral about the eye!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Hurricane </a:t>
            </a:r>
            <a:br>
              <a:rPr lang="en-US" sz="4000" smtClean="0"/>
            </a:br>
            <a:r>
              <a:rPr lang="en-US" sz="4000" smtClean="0"/>
              <a:t>Structure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495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Convectional Uplift only ‘kick-starts’ the process, however.</a:t>
            </a:r>
          </a:p>
          <a:p>
            <a:pPr eaLnBrk="1" hangingPunct="1">
              <a:defRPr/>
            </a:pPr>
            <a:r>
              <a:rPr lang="en-US" sz="2800" dirty="0" smtClean="0"/>
              <a:t>The Warm Ocean surface, through evaporation, provides vast quantities of </a:t>
            </a:r>
            <a:r>
              <a:rPr lang="en-US" sz="2800" dirty="0" smtClean="0">
                <a:solidFill>
                  <a:srgbClr val="FFFF00"/>
                </a:solidFill>
              </a:rPr>
              <a:t>latent </a:t>
            </a:r>
            <a:r>
              <a:rPr lang="en-US" sz="2800" dirty="0" smtClean="0"/>
              <a:t>heat to the Tropical Cyclone.</a:t>
            </a:r>
          </a:p>
          <a:p>
            <a:pPr lvl="1" eaLnBrk="1" hangingPunct="1">
              <a:defRPr/>
            </a:pPr>
            <a:r>
              <a:rPr lang="en-US" sz="2400" dirty="0" smtClean="0"/>
              <a:t>Hence, they are known as ‘</a:t>
            </a:r>
            <a:r>
              <a:rPr lang="en-US" sz="2400" dirty="0" smtClean="0">
                <a:solidFill>
                  <a:srgbClr val="FFFF00"/>
                </a:solidFill>
              </a:rPr>
              <a:t>Warm</a:t>
            </a:r>
            <a:r>
              <a:rPr lang="en-US" sz="2400" dirty="0" smtClean="0"/>
              <a:t> Core’ cyclones</a:t>
            </a:r>
          </a:p>
        </p:txBody>
      </p:sp>
      <p:pic>
        <p:nvPicPr>
          <p:cNvPr id="21508" name="Picture 5" descr="Tropical Cyclone: Powered by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763" y="0"/>
            <a:ext cx="4313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Hurricane </a:t>
            </a:r>
            <a:br>
              <a:rPr lang="en-US" sz="4000" smtClean="0"/>
            </a:br>
            <a:r>
              <a:rPr lang="en-US" sz="4000" smtClean="0"/>
              <a:t>Structure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495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However, it is the </a:t>
            </a:r>
            <a:r>
              <a:rPr lang="en-US" dirty="0" smtClean="0">
                <a:solidFill>
                  <a:srgbClr val="FFFF00"/>
                </a:solidFill>
              </a:rPr>
              <a:t>condensation</a:t>
            </a:r>
            <a:r>
              <a:rPr lang="en-US" dirty="0" smtClean="0"/>
              <a:t> of these evaporated waters that ‘drives’ (self-propagates) the Tropical Cyclone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Condensation </a:t>
            </a:r>
            <a:r>
              <a:rPr lang="en-US" dirty="0" smtClean="0">
                <a:solidFill>
                  <a:srgbClr val="FFFF00"/>
                </a:solidFill>
              </a:rPr>
              <a:t>releases</a:t>
            </a:r>
            <a:r>
              <a:rPr lang="en-US" dirty="0" smtClean="0"/>
              <a:t> vast amounts of latent heat into the storm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This permits further, rapid lifting!</a:t>
            </a:r>
          </a:p>
        </p:txBody>
      </p:sp>
      <p:pic>
        <p:nvPicPr>
          <p:cNvPr id="22532" name="Picture 4" descr="Tropical Cyclone: Powered by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763" y="0"/>
            <a:ext cx="4313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6629400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Hurricane Heat Engine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(www.nasa.gov) </a:t>
            </a:r>
          </a:p>
        </p:txBody>
      </p:sp>
      <p:pic>
        <p:nvPicPr>
          <p:cNvPr id="243717" name="114580main_hurrcutaway.mpe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9350"/>
            <a:ext cx="79248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2" fill="hold"/>
                                        <p:tgtEl>
                                          <p:spTgt spid="243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37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37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3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7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This Lifting will continue until it reaches the </a:t>
            </a:r>
            <a:r>
              <a:rPr lang="en-US" dirty="0" err="1" smtClean="0">
                <a:solidFill>
                  <a:srgbClr val="FFFF00"/>
                </a:solidFill>
              </a:rPr>
              <a:t>Tropopause</a:t>
            </a:r>
            <a:endParaRPr lang="en-US" dirty="0" smtClean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Due to the ‘warm core’, pressure within the eye decreases at a lesser rate (less dense) with increased elevation than that of surrounding air.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Thus, we have an upper level ‘</a:t>
            </a:r>
            <a:r>
              <a:rPr lang="en-US" dirty="0" smtClean="0">
                <a:solidFill>
                  <a:srgbClr val="FFFF00"/>
                </a:solidFill>
              </a:rPr>
              <a:t>High</a:t>
            </a:r>
            <a:r>
              <a:rPr lang="en-US" dirty="0" smtClean="0"/>
              <a:t>’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This causes air to spiral out of the storm in an </a:t>
            </a:r>
            <a:br>
              <a:rPr lang="en-US" dirty="0" smtClean="0"/>
            </a:br>
            <a:r>
              <a:rPr lang="en-US" dirty="0" smtClean="0"/>
              <a:t>Anti-Cyclonic flow.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The lower temperatures at these altitude cause water droplets to freeze into </a:t>
            </a:r>
            <a:r>
              <a:rPr lang="en-US" dirty="0" smtClean="0">
                <a:solidFill>
                  <a:srgbClr val="FFFF00"/>
                </a:solidFill>
              </a:rPr>
              <a:t>Ice</a:t>
            </a:r>
            <a:r>
              <a:rPr lang="en-US" dirty="0" smtClean="0"/>
              <a:t> Crystals.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This generates the overlying blanket of Cirrostratus clouds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Tropical Storms &amp; Hurricanes Outline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Definitions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Tropical Cyclone Classification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Characteristics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Formation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Hurricane Structure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Classification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smtClean="0"/>
              <a:t>Damage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90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90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8" descr="Cross section of a typical hurric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228600" y="228600"/>
            <a:ext cx="6629400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Hurricane Frances TRMM Imagery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381000" y="1143000"/>
            <a:ext cx="1905000" cy="52133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NASA's Tropical Rainfall Measuring Mission satellite is able to cut through the overlying clouds that usually obscure the spiraling rain bands</a:t>
            </a:r>
          </a:p>
        </p:txBody>
      </p:sp>
      <p:pic>
        <p:nvPicPr>
          <p:cNvPr id="235538" name="francesMelt_640x480.mpe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7635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7" fill="hold"/>
                                        <p:tgtEl>
                                          <p:spTgt spid="235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3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Eye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Clear skies, slowly descending air, light winds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Range from 15 – 30 mi (20 – 50 km)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Avg. 20 mi (30 km)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Generally speaking, the smaller the eye the more intense the storm!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The Eye </a:t>
            </a:r>
            <a:r>
              <a:rPr lang="en-US" dirty="0" smtClean="0">
                <a:solidFill>
                  <a:srgbClr val="FFFF00"/>
                </a:solidFill>
              </a:rPr>
              <a:t>Wall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Bounding the eye is the eye wall.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This is the most intense region of the storm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Strongest winds, thickest cloud cover, greatest amounts of precipitation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5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54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54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Double/Concentric</a:t>
            </a:r>
            <a:r>
              <a:rPr lang="en-US" sz="3600" dirty="0" smtClean="0"/>
              <a:t> Eye Walls </a:t>
            </a:r>
          </a:p>
          <a:p>
            <a:pPr lvl="1" eaLnBrk="1" hangingPunct="1">
              <a:defRPr/>
            </a:pPr>
            <a:r>
              <a:rPr lang="en-US" sz="3200" dirty="0" smtClean="0"/>
              <a:t>Sometimes Tropical Cyclones can form multiple eye walls</a:t>
            </a:r>
          </a:p>
          <a:p>
            <a:pPr lvl="1" eaLnBrk="1" hangingPunct="1">
              <a:defRPr/>
            </a:pPr>
            <a:r>
              <a:rPr lang="en-US" sz="3200" dirty="0" smtClean="0"/>
              <a:t>When this occurs, the inner eye wall will disintegrate, weakening the storm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7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Hot Towers</a:t>
            </a:r>
          </a:p>
          <a:p>
            <a:pPr lvl="1" eaLnBrk="1" hangingPunct="1">
              <a:defRPr/>
            </a:pPr>
            <a:r>
              <a:rPr lang="en-US" sz="3200" dirty="0" smtClean="0"/>
              <a:t>Modern Remote Sensing technology has recently uncovered the presence of ‘Hot Towers’ within the eye wall of Tropical Cyclones.</a:t>
            </a:r>
          </a:p>
          <a:p>
            <a:pPr lvl="2" eaLnBrk="1" hangingPunct="1">
              <a:defRPr/>
            </a:pPr>
            <a:r>
              <a:rPr lang="en-US" sz="2800" dirty="0" smtClean="0"/>
              <a:t>Localized portions of the eye wall that rise to greater heights than the rest of the eye wall</a:t>
            </a:r>
          </a:p>
          <a:p>
            <a:pPr lvl="2" eaLnBrk="1" hangingPunct="1">
              <a:defRPr/>
            </a:pPr>
            <a:r>
              <a:rPr lang="en-US" sz="2800" dirty="0" smtClean="0"/>
              <a:t>This will usually indicate an impending intensification of the storm.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5" name="Hot_Towers.mpe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160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78486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Hurricane Wilma TRMM Imagery </a:t>
            </a:r>
            <a:r>
              <a:rPr 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(www.nasa.gov)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261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11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1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smtClean="0">
                <a:solidFill>
                  <a:srgbClr val="FFFFFF"/>
                </a:solidFill>
              </a:rPr>
              <a:t>Depletion</a:t>
            </a:r>
            <a:r>
              <a:rPr lang="en-US" sz="3600" dirty="0" smtClean="0"/>
              <a:t> of a Tropical Cyclone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A Tropical Cyclone will weaken once its fuel supply is cut-off!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i.e. It is robbed of warm water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This will occur once: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It moves over </a:t>
            </a:r>
            <a:r>
              <a:rPr lang="en-US" sz="2800" dirty="0" smtClean="0">
                <a:solidFill>
                  <a:srgbClr val="FFFF00"/>
                </a:solidFill>
              </a:rPr>
              <a:t>land</a:t>
            </a:r>
            <a:r>
              <a:rPr lang="en-US" sz="2800" dirty="0" smtClean="0"/>
              <a:t> (rapid weakening)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It migrates to </a:t>
            </a:r>
            <a:r>
              <a:rPr lang="en-US" sz="2800" dirty="0" smtClean="0">
                <a:solidFill>
                  <a:srgbClr val="FFFF00"/>
                </a:solidFill>
              </a:rPr>
              <a:t>colder</a:t>
            </a:r>
            <a:r>
              <a:rPr lang="en-US" sz="2800" dirty="0" smtClean="0"/>
              <a:t> waters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It remains </a:t>
            </a:r>
            <a:r>
              <a:rPr lang="en-US" sz="2800" dirty="0" smtClean="0">
                <a:solidFill>
                  <a:srgbClr val="FFFF00"/>
                </a:solidFill>
              </a:rPr>
              <a:t>stationary</a:t>
            </a:r>
            <a:r>
              <a:rPr lang="en-US" sz="2800" dirty="0" smtClean="0"/>
              <a:t> for too long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400" dirty="0" smtClean="0"/>
              <a:t>Cyclones remove the warm surface water.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400" dirty="0" smtClean="0"/>
              <a:t>This is replaced by colder water below (upwelling)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63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9436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Cold Water Upwelling </a:t>
            </a:r>
            <a:r>
              <a:rPr 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(www.nasa.gov)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265220" name="115123main_ColdingEngine.mpe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990600"/>
            <a:ext cx="81534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0" fill="hold"/>
                                        <p:tgtEl>
                                          <p:spTgt spid="265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52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5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5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22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077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Hurricane Fabian/Isabel Sea Surface Temp. </a:t>
            </a:r>
            <a:r>
              <a:rPr 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(www.nasa.gov)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267268" name="coldTrail_640x480.mpe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9144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7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72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7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7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26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Hurricane Structure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Tropical Cyclones play a critical role in </a:t>
            </a:r>
            <a:r>
              <a:rPr lang="en-US" sz="3600" dirty="0" smtClean="0">
                <a:solidFill>
                  <a:srgbClr val="FFFF00"/>
                </a:solidFill>
              </a:rPr>
              <a:t>regulating</a:t>
            </a:r>
            <a:r>
              <a:rPr lang="en-US" sz="3600" dirty="0" smtClean="0"/>
              <a:t> temperature difference between equator and poles!</a:t>
            </a:r>
          </a:p>
          <a:p>
            <a:pPr lvl="1" eaLnBrk="1" hangingPunct="1">
              <a:defRPr/>
            </a:pPr>
            <a:r>
              <a:rPr lang="en-US" sz="3200" dirty="0" smtClean="0"/>
              <a:t>Recall that:</a:t>
            </a:r>
          </a:p>
          <a:p>
            <a:pPr lvl="2" eaLnBrk="1" hangingPunct="1">
              <a:defRPr/>
            </a:pPr>
            <a:r>
              <a:rPr lang="en-US" sz="2800" dirty="0" smtClean="0"/>
              <a:t>The Equator is cooler due to circulation</a:t>
            </a:r>
          </a:p>
          <a:p>
            <a:pPr lvl="2" eaLnBrk="1" hangingPunct="1">
              <a:defRPr/>
            </a:pPr>
            <a:r>
              <a:rPr lang="en-US" sz="2800" dirty="0" smtClean="0"/>
              <a:t>The Poles are warmer due to circulation</a:t>
            </a:r>
          </a:p>
          <a:p>
            <a:pPr lvl="1" eaLnBrk="1" hangingPunct="1">
              <a:defRPr/>
            </a:pPr>
            <a:r>
              <a:rPr lang="en-US" sz="3200" dirty="0" smtClean="0"/>
              <a:t>They form an important piece of Global </a:t>
            </a:r>
            <a:r>
              <a:rPr lang="en-US" sz="3200" dirty="0" smtClean="0">
                <a:solidFill>
                  <a:srgbClr val="FFFF00"/>
                </a:solidFill>
              </a:rPr>
              <a:t>Circulation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Unlike their Mid-Latitude cousins, Tropical Cyclones are </a:t>
            </a:r>
            <a:r>
              <a:rPr lang="en-US" dirty="0" smtClean="0">
                <a:solidFill>
                  <a:srgbClr val="FFFF00"/>
                </a:solidFill>
              </a:rPr>
              <a:t>Thermal</a:t>
            </a:r>
            <a:r>
              <a:rPr lang="en-US" dirty="0" smtClean="0"/>
              <a:t>, rather than </a:t>
            </a:r>
            <a:r>
              <a:rPr lang="en-US" dirty="0" smtClean="0">
                <a:solidFill>
                  <a:srgbClr val="FFFF00"/>
                </a:solidFill>
              </a:rPr>
              <a:t>Dynamic</a:t>
            </a:r>
            <a:r>
              <a:rPr lang="en-US" dirty="0" smtClean="0"/>
              <a:t>, Low pressure systems.</a:t>
            </a:r>
          </a:p>
          <a:p>
            <a:pPr lvl="1" eaLnBrk="1" hangingPunct="1">
              <a:defRPr/>
            </a:pPr>
            <a:r>
              <a:rPr lang="en-US" dirty="0" smtClean="0"/>
              <a:t>i.e. The Low Pressure is initiated by the warm temperatures of the tropical latitudes.</a:t>
            </a:r>
          </a:p>
          <a:p>
            <a:pPr eaLnBrk="1" hangingPunct="1">
              <a:defRPr/>
            </a:pPr>
            <a:r>
              <a:rPr lang="en-US" dirty="0" smtClean="0"/>
              <a:t>Depending upon their location and strength, Tropical Cyclones are given various classifications…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Classification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83820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Hurricanes are classified according the Saffir-Simpson Scale which is based upon wind speed:</a:t>
            </a:r>
          </a:p>
        </p:txBody>
      </p:sp>
      <p:pic>
        <p:nvPicPr>
          <p:cNvPr id="277708" name="Picture 2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838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Damage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Tropical Cyclones are extremely violent events. Damage may be caused by:</a:t>
            </a:r>
          </a:p>
          <a:p>
            <a:pPr lvl="1" eaLnBrk="1" hangingPunct="1">
              <a:defRPr/>
            </a:pPr>
            <a:r>
              <a:rPr lang="en-US" smtClean="0"/>
              <a:t>Strong winds</a:t>
            </a:r>
          </a:p>
          <a:p>
            <a:pPr lvl="1" eaLnBrk="1" hangingPunct="1">
              <a:defRPr/>
            </a:pPr>
            <a:r>
              <a:rPr lang="en-US" smtClean="0"/>
              <a:t>Tornadoes</a:t>
            </a:r>
          </a:p>
          <a:p>
            <a:pPr lvl="2" eaLnBrk="1" hangingPunct="1">
              <a:defRPr/>
            </a:pPr>
            <a:r>
              <a:rPr lang="en-US" smtClean="0"/>
              <a:t>right forward quad, short-lived</a:t>
            </a:r>
          </a:p>
          <a:p>
            <a:pPr lvl="1" eaLnBrk="1" hangingPunct="1">
              <a:defRPr/>
            </a:pPr>
            <a:r>
              <a:rPr lang="en-US" smtClean="0"/>
              <a:t>Heavy Rains</a:t>
            </a:r>
          </a:p>
          <a:p>
            <a:pPr lvl="1" eaLnBrk="1" hangingPunct="1">
              <a:defRPr/>
            </a:pPr>
            <a:r>
              <a:rPr lang="en-US" smtClean="0"/>
              <a:t>Flooding</a:t>
            </a:r>
          </a:p>
          <a:p>
            <a:pPr lvl="1" eaLnBrk="1" hangingPunct="1">
              <a:defRPr/>
            </a:pPr>
            <a:r>
              <a:rPr lang="en-US" smtClean="0"/>
              <a:t>Storm surge</a:t>
            </a:r>
          </a:p>
          <a:p>
            <a:pPr lvl="1" eaLnBrk="1" hangingPunct="1">
              <a:defRPr/>
            </a:pPr>
            <a:r>
              <a:rPr lang="en-US" smtClean="0"/>
              <a:t>Lightning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8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IG12_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381000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7467600" y="5867400"/>
            <a:ext cx="15240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Fig. 12-17 p. 374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5970588" cy="6858000"/>
        </p:xfrm>
        <a:graphic>
          <a:graphicData uri="http://schemas.openxmlformats.org/presentationml/2006/ole">
            <p:oleObj spid="_x0000_s1031" name="Image" r:id="rId4" imgW="13231746" imgH="15200000" progId="Photoshop.Image.7">
              <p:embed/>
            </p:oleObj>
          </a:graphicData>
        </a:graphic>
      </p:graphicFrame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5943600" y="228600"/>
            <a:ext cx="2895600" cy="26574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Common Tornado Spawning Locations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‘X’ marks the mean spawning location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Fig. 12-14 p. 372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Uneven damage of a building complex from Hurricane Andr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4676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143000" y="5584825"/>
            <a:ext cx="79248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occurrence of Tornadoes within Tropical Cyclones explain the seemingly ‘random’ total destruction of some homes in a neighborhood while others escape unscathed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iece of plywood wedged in a palm 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andrew-damage-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6363"/>
            <a:ext cx="426720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4572000" y="4038600"/>
            <a:ext cx="4419600" cy="26574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Tropical Cyclones are measured by their 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SUSTAINED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winds.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However, wind gusts can exceed 250 mph!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Flying Debris are a major cause of destruction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" descr="Flooding from Tropical Storm Allison - ©2002 Harris County Flood Control Distri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image%3Fid%3D91879%26rendTypeId%3D4&amp;usg=__DsO4nJAdIFITvX31ciMdMwu9wtA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27388"/>
            <a:ext cx="548640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5410200" y="228600"/>
            <a:ext cx="3581400" cy="28400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Flooding is 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 FAR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most lethal effect of Tropical Cyclones!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Tropical Storm Allison (2001) dumped 3 FEET of rain over SE Texas over a 5-day period!</a:t>
            </a:r>
          </a:p>
        </p:txBody>
      </p:sp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228600" y="3810000"/>
            <a:ext cx="3124200" cy="26574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Hurricane Katrina leaves 1,300 dead in its wake after the levees of New Orleans were toppled by the rising waters of Lake Pontchartrain.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0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0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Damage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2514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Storm Surge </a:t>
            </a:r>
            <a:r>
              <a:rPr lang="en-US" sz="2800" dirty="0" smtClean="0"/>
              <a:t>is of particular concern.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Simply water that is pushed toward the shore by the force of the winds swirling around the storm.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Advancing surge combines with the normal tides to create the hurricane storm tide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Can increase the average water level 15 feet (4.5 m) or more.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Wind driven waves are superimposed on the storm tide. </a:t>
            </a:r>
          </a:p>
        </p:txBody>
      </p:sp>
      <p:pic>
        <p:nvPicPr>
          <p:cNvPr id="294916" name="Picture 4" descr="surge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80772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Damage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534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This rise in water level can cause severe </a:t>
            </a:r>
            <a:r>
              <a:rPr lang="en-US" dirty="0" smtClean="0">
                <a:solidFill>
                  <a:srgbClr val="FFFF00"/>
                </a:solidFill>
              </a:rPr>
              <a:t>flooding</a:t>
            </a:r>
            <a:r>
              <a:rPr lang="en-US" dirty="0" smtClean="0"/>
              <a:t> in coastal areas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Particularly when the storm tide coincides with the normal high tides. </a:t>
            </a: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304800" y="4038600"/>
            <a:ext cx="8534400" cy="13176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 Animation That Depicts VERY well the varying damage Cat 1-5 Storms: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hlinkClick r:id="rId3"/>
              </a:rPr>
              <a:t>http://www.npr.org/news/specials/hurricane/ap/</a:t>
            </a:r>
            <a:endParaRPr lang="en-US" sz="1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NASA Animation That nicely surmises much of this lecture: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hlinkClick r:id="rId4"/>
              </a:rPr>
              <a:t>http://learners.gsfc.nasa.gov/mediaviewer/sat_super/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Tropical Cyclone Classification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Tropical </a:t>
            </a:r>
            <a:r>
              <a:rPr lang="en-US" dirty="0" smtClean="0">
                <a:solidFill>
                  <a:srgbClr val="FFFF00"/>
                </a:solidFill>
              </a:rPr>
              <a:t>Depressions</a:t>
            </a:r>
          </a:p>
          <a:p>
            <a:pPr lvl="1" eaLnBrk="1" hangingPunct="1">
              <a:defRPr/>
            </a:pPr>
            <a:r>
              <a:rPr lang="en-US" dirty="0" smtClean="0"/>
              <a:t>An organized system of clouds &amp; thunderstorms with a defined circulation, and maximum sustained winds of 38 mph (61 km/h) </a:t>
            </a:r>
            <a:r>
              <a:rPr lang="en-US" i="1" dirty="0" smtClean="0"/>
              <a:t>or less</a:t>
            </a:r>
            <a:r>
              <a:rPr lang="en-US" dirty="0" smtClean="0"/>
              <a:t>.</a:t>
            </a:r>
          </a:p>
          <a:p>
            <a:pPr lvl="1" eaLnBrk="1" hangingPunct="1">
              <a:defRPr/>
            </a:pPr>
            <a:r>
              <a:rPr lang="en-US" dirty="0" smtClean="0"/>
              <a:t>At least one closed isobar</a:t>
            </a:r>
          </a:p>
          <a:p>
            <a:pPr eaLnBrk="1" hangingPunct="1">
              <a:defRPr/>
            </a:pPr>
            <a:r>
              <a:rPr lang="en-US" dirty="0" smtClean="0"/>
              <a:t>Tropical </a:t>
            </a:r>
            <a:r>
              <a:rPr lang="en-US" dirty="0" smtClean="0">
                <a:solidFill>
                  <a:srgbClr val="FFFF00"/>
                </a:solidFill>
              </a:rPr>
              <a:t>Storm</a:t>
            </a:r>
          </a:p>
          <a:p>
            <a:pPr lvl="1" eaLnBrk="1" hangingPunct="1">
              <a:defRPr/>
            </a:pPr>
            <a:r>
              <a:rPr lang="en-US" dirty="0" smtClean="0"/>
              <a:t>Winds of at least 39 mph (63 km/h)</a:t>
            </a:r>
          </a:p>
          <a:p>
            <a:pPr lvl="1" eaLnBrk="1" hangingPunct="1">
              <a:defRPr/>
            </a:pPr>
            <a:r>
              <a:rPr lang="en-US" dirty="0" smtClean="0"/>
              <a:t>The storm is named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92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Tropical Cyclone Classification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If maximum sustained winds reach 74 mph (119 km/h), the cyclone is called 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Hurricane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In the North Atlantic Ocean, the Northeast Pacific Ocean east of the dateline, and the South Pacific Ocean east of 160°E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Typhoon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In the Northwest Pacific Ocean west of the dateline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(Super Typhoon if the maximum sustained winds are at least 150 mph / 241 km/h)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Cyclone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Indian Ocean, Southwest Pacific Ocean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9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Characteristics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Self-propagating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Driven by an internal ‘engine’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(Hurricane) Winds range from 74 – 155mph+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Generally less than that of Tornadoes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Diameter typically 350 miles (600 km)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Thousands of times wider than Tornadoes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Millions of times greater area than Tornadoes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Long</a:t>
            </a:r>
            <a:r>
              <a:rPr lang="en-US" dirty="0" smtClean="0"/>
              <a:t> Life spans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Tropical Cyclones may persist for a week or more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Tornadoes will last a couple of hours at most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Characteristics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Sea level pressure near center typically 950mb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Can be as low as 870mb!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Generates a very steep PGF that leads to extremely fast winds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In the Northern Hemisphere, Tropical Cyclones Form most frequently in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August – September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When ocean temperatures and evaporation rates are highest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Actual NH season is June 1 – November 30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Formation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All Tropical Cyclones begin as Tropical </a:t>
            </a:r>
            <a:r>
              <a:rPr lang="en-US" dirty="0" smtClean="0">
                <a:solidFill>
                  <a:srgbClr val="FFFF00"/>
                </a:solidFill>
              </a:rPr>
              <a:t>Disturbances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Disorganized groups of Thunderstorms with little or no rotation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These Disturbances are caused by various means, but the most common cause are…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Easterly</a:t>
            </a:r>
            <a:r>
              <a:rPr lang="en-US" dirty="0" smtClean="0"/>
              <a:t> Waves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These are large ripples in the normal trade wind patterns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These cause convergence upon the eastern side of the ridge which leads to uplift.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7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7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6705600" y="6238875"/>
            <a:ext cx="2286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Fig. 12-9 p. 360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13315" name="Picture 4" descr="FIG12_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1" b="10001"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int of reference design template">
  <a:themeElements>
    <a:clrScheme name="Point of reference design template 12">
      <a:dk1>
        <a:srgbClr val="09817E"/>
      </a:dk1>
      <a:lt1>
        <a:srgbClr val="FFFFFF"/>
      </a:lt1>
      <a:dk2>
        <a:srgbClr val="0281B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66D6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int of reference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int of reference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2">
        <a:dk1>
          <a:srgbClr val="09817E"/>
        </a:dk1>
        <a:lt1>
          <a:srgbClr val="FFFFFF"/>
        </a:lt1>
        <a:dk2>
          <a:srgbClr val="0281B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6D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1430</Words>
  <Application>Microsoft Office PowerPoint</Application>
  <PresentationFormat>On-screen Show (4:3)</PresentationFormat>
  <Paragraphs>215</Paragraphs>
  <Slides>38</Slides>
  <Notes>38</Notes>
  <HiddenSlides>0</HiddenSlides>
  <MMClips>5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Point of reference design template</vt:lpstr>
      <vt:lpstr>1_Default Design</vt:lpstr>
      <vt:lpstr>Image</vt:lpstr>
      <vt:lpstr>Violent Weather</vt:lpstr>
      <vt:lpstr>Tropical Storms &amp; Hurricanes Outline</vt:lpstr>
      <vt:lpstr>Definitions</vt:lpstr>
      <vt:lpstr>Tropical Cyclone Classification</vt:lpstr>
      <vt:lpstr>Tropical Cyclone Classification</vt:lpstr>
      <vt:lpstr>Characteristics</vt:lpstr>
      <vt:lpstr>Characteristics</vt:lpstr>
      <vt:lpstr>Formation</vt:lpstr>
      <vt:lpstr>Slide 9</vt:lpstr>
      <vt:lpstr>Formation</vt:lpstr>
      <vt:lpstr>Pre-Requisites for Formation</vt:lpstr>
      <vt:lpstr>Pre-Requisites for Formation</vt:lpstr>
      <vt:lpstr>Pre-Requisites for Formation</vt:lpstr>
      <vt:lpstr>Slide 14</vt:lpstr>
      <vt:lpstr>Hurricane Structure</vt:lpstr>
      <vt:lpstr>Hurricane  Structure</vt:lpstr>
      <vt:lpstr>Hurricane  Structure</vt:lpstr>
      <vt:lpstr>Slide 18</vt:lpstr>
      <vt:lpstr>Hurricane Structure</vt:lpstr>
      <vt:lpstr>Slide 20</vt:lpstr>
      <vt:lpstr>Slide 21</vt:lpstr>
      <vt:lpstr>Hurricane Structure</vt:lpstr>
      <vt:lpstr>Hurricane Structure</vt:lpstr>
      <vt:lpstr>Hurricane Structure</vt:lpstr>
      <vt:lpstr>Slide 25</vt:lpstr>
      <vt:lpstr>Hurricane Structure</vt:lpstr>
      <vt:lpstr>Slide 27</vt:lpstr>
      <vt:lpstr>Slide 28</vt:lpstr>
      <vt:lpstr>Hurricane Structure</vt:lpstr>
      <vt:lpstr>Classification</vt:lpstr>
      <vt:lpstr>Damage</vt:lpstr>
      <vt:lpstr>Slide 32</vt:lpstr>
      <vt:lpstr>Slide 33</vt:lpstr>
      <vt:lpstr>Slide 34</vt:lpstr>
      <vt:lpstr>Slide 35</vt:lpstr>
      <vt:lpstr>Slide 36</vt:lpstr>
      <vt:lpstr>Damage</vt:lpstr>
      <vt:lpstr>Damage</vt:lpstr>
    </vt:vector>
  </TitlesOfParts>
  <Company>FAU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&amp; Thunder</dc:title>
  <dc:creator>geoggeol</dc:creator>
  <cp:lastModifiedBy>geo-admin</cp:lastModifiedBy>
  <cp:revision>111</cp:revision>
  <dcterms:created xsi:type="dcterms:W3CDTF">2001-11-08T17:08:07Z</dcterms:created>
  <dcterms:modified xsi:type="dcterms:W3CDTF">2012-06-05T23:29:04Z</dcterms:modified>
</cp:coreProperties>
</file>